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svg" ContentType="image/svg+xml"/>
  <Default Extension="jpeg" ContentType="image/jpeg"/>
  <Default Extension="png" ContentType="image/png"/>
  <Default Extension="fntdata" ContentType="application/x-fontdata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7.xml" ContentType="application/vnd.openxmlformats-officedocument.presentationml.slideLayout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Id1" /><Relationship Type="http://schemas.openxmlformats.org/package/2006/relationships/metadata/thumbnail" Target="/docProps/thumbnail.jpeg" Id="rId2" /><Relationship Type="http://schemas.openxmlformats.org/package/2006/relationships/metadata/core-properties" Target="/docProps/core.xml" Id="rId3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true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1430000" cy="10083800"/>
  <p:notesSz cx="6858000" cy="9144000"/>
  <p:embeddedFontLst>
    <p:embeddedFont>
      <p:font typeface="Source Han Serif JP Semi-Bold" panose="02020600000000000000" charset="1"/>
      <p:regular r:id="rId15"/>
    </p:embeddedFont>
    <p:embeddedFont>
      <p:font typeface="Source Sans 3" panose="020B0303030403020204" charset="1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10" /><Relationship Type="http://schemas.openxmlformats.org/officeDocument/2006/relationships/slide" Target="/ppt/slides/slide6.xml" Id="rId11" /><Relationship Type="http://schemas.openxmlformats.org/officeDocument/2006/relationships/slide" Target="/ppt/slides/slide7.xml" Id="rId12" /><Relationship Type="http://schemas.openxmlformats.org/officeDocument/2006/relationships/slide" Target="/ppt/slides/slide8.xml" Id="rId13" /><Relationship Type="http://schemas.openxmlformats.org/officeDocument/2006/relationships/slide" Target="/ppt/slides/slide9.xml" Id="rId14" /><Relationship Type="http://schemas.openxmlformats.org/officeDocument/2006/relationships/font" Target="/ppt/fonts/font15.fntdata" Id="rId15" /><Relationship Type="http://schemas.openxmlformats.org/officeDocument/2006/relationships/font" Target="/ppt/fonts/font16.fntdata" Id="rId16" /><Relationship Type="http://schemas.openxmlformats.org/officeDocument/2006/relationships/presProps" Target="/ppt/presProps.xml" Id="rId2" /><Relationship Type="http://schemas.openxmlformats.org/officeDocument/2006/relationships/viewProps" Target="/ppt/viewProps.xml" Id="rId3" /><Relationship Type="http://schemas.openxmlformats.org/officeDocument/2006/relationships/theme" Target="/ppt/theme/theme1.xml" Id="rId4" /><Relationship Type="http://schemas.openxmlformats.org/officeDocument/2006/relationships/tableStyles" Target="/ppt/tableStyles.xml" Id="rId5" /><Relationship Type="http://schemas.openxmlformats.org/officeDocument/2006/relationships/slide" Target="/ppt/slides/slide1.xml" Id="rId6" /><Relationship Type="http://schemas.openxmlformats.org/officeDocument/2006/relationships/slide" Target="/ppt/slides/slide2.xml" Id="rId7" /><Relationship Type="http://schemas.openxmlformats.org/officeDocument/2006/relationships/slide" Target="/ppt/slides/slide3.xml" Id="rId8" /><Relationship Type="http://schemas.openxmlformats.org/officeDocument/2006/relationships/slide" Target="/ppt/slides/slide4.xml" Id="rId9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2" /><Relationship Type="http://schemas.openxmlformats.org/officeDocument/2006/relationships/slideLayout" Target="/ppt/slideLayouts/slideLayout7.xml" Id="rId7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2.jpeg" Id="rId3" /><Relationship Type="http://schemas.openxmlformats.org/officeDocument/2006/relationships/image" Target="/ppt/media/image3.jpeg" Id="rId4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2.jpeg" Id="rId3" /><Relationship Type="http://schemas.openxmlformats.org/officeDocument/2006/relationships/image" Target="/ppt/media/image4.png" Id="rId4" /><Relationship Type="http://schemas.openxmlformats.org/officeDocument/2006/relationships/image" Target="/ppt/media/image5.svg" Id="rId5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3.svg" Id="rId10" /><Relationship Type="http://schemas.openxmlformats.org/officeDocument/2006/relationships/image" Target="/ppt/media/image6.jpeg" Id="rId2" /><Relationship Type="http://schemas.openxmlformats.org/officeDocument/2006/relationships/image" Target="/ppt/media/image2.jpeg" Id="rId3" /><Relationship Type="http://schemas.openxmlformats.org/officeDocument/2006/relationships/image" Target="/ppt/media/image7.jpeg" Id="rId4" /><Relationship Type="http://schemas.openxmlformats.org/officeDocument/2006/relationships/image" Target="/ppt/media/image8.png" Id="rId5" /><Relationship Type="http://schemas.openxmlformats.org/officeDocument/2006/relationships/image" Target="/ppt/media/image9.svg" Id="rId6" /><Relationship Type="http://schemas.openxmlformats.org/officeDocument/2006/relationships/image" Target="/ppt/media/image10.png" Id="rId7" /><Relationship Type="http://schemas.openxmlformats.org/officeDocument/2006/relationships/image" Target="/ppt/media/image11.svg" Id="rId8" /><Relationship Type="http://schemas.openxmlformats.org/officeDocument/2006/relationships/image" Target="/ppt/media/image12.svg" Id="rId9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4.jpeg" Id="rId2" /><Relationship Type="http://schemas.openxmlformats.org/officeDocument/2006/relationships/image" Target="/ppt/media/image2.jpeg" Id="rId3" /><Relationship Type="http://schemas.openxmlformats.org/officeDocument/2006/relationships/image" Target="/ppt/media/image15.jpeg" Id="rId4" /><Relationship Type="http://schemas.openxmlformats.org/officeDocument/2006/relationships/image" Target="/ppt/media/image16.jpeg" Id="rId5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24.svg" Id="rId10" /><Relationship Type="http://schemas.openxmlformats.org/officeDocument/2006/relationships/image" Target="/ppt/media/image17.jpeg" Id="rId2" /><Relationship Type="http://schemas.openxmlformats.org/officeDocument/2006/relationships/image" Target="/ppt/media/image2.jpeg" Id="rId3" /><Relationship Type="http://schemas.openxmlformats.org/officeDocument/2006/relationships/image" Target="/ppt/media/image18.jpeg" Id="rId4" /><Relationship Type="http://schemas.openxmlformats.org/officeDocument/2006/relationships/image" Target="/ppt/media/image19.png" Id="rId5" /><Relationship Type="http://schemas.openxmlformats.org/officeDocument/2006/relationships/image" Target="/ppt/media/image20.svg" Id="rId6" /><Relationship Type="http://schemas.openxmlformats.org/officeDocument/2006/relationships/image" Target="/ppt/media/image21.png" Id="rId7" /><Relationship Type="http://schemas.openxmlformats.org/officeDocument/2006/relationships/image" Target="/ppt/media/image22.svg" Id="rId8" /><Relationship Type="http://schemas.openxmlformats.org/officeDocument/2006/relationships/image" Target="/ppt/media/image23.png" Id="rId9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25.jpeg" Id="rId2" /><Relationship Type="http://schemas.openxmlformats.org/officeDocument/2006/relationships/image" Target="/ppt/media/image2.jpeg" Id="rId3" /><Relationship Type="http://schemas.openxmlformats.org/officeDocument/2006/relationships/image" Target="/ppt/media/image26.jpeg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27.jpeg" Id="rId2" /><Relationship Type="http://schemas.openxmlformats.org/officeDocument/2006/relationships/image" Target="/ppt/media/image2.jpeg" Id="rId3" /><Relationship Type="http://schemas.openxmlformats.org/officeDocument/2006/relationships/image" Target="/ppt/media/image28.jpeg" Id="rId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2.jpeg" Id="rId3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29.jpeg" Id="rId2" /><Relationship Type="http://schemas.openxmlformats.org/officeDocument/2006/relationships/image" Target="/ppt/media/image2.jpeg" Id="rId3" /><Relationship Type="http://schemas.openxmlformats.org/officeDocument/2006/relationships/image" Target="/ppt/media/image30.png" Id="rId4" /><Relationship Type="http://schemas.openxmlformats.org/officeDocument/2006/relationships/image" Target="/ppt/media/image31.svg" Id="rId5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22656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822656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1822400"/>
            <a:ext cx="11430000" cy="6438900"/>
            <a:chOff x="0" y="0"/>
            <a:chExt cx="11430000" cy="6438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6438900"/>
            </a:xfrm>
            <a:custGeom>
              <a:avLst/>
              <a:gdLst/>
              <a:ahLst/>
              <a:cxnLst/>
              <a:rect r="r" b="b" t="t" l="l"/>
              <a:pathLst>
                <a:path h="6438900" w="114300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1822656"/>
            <a:ext cx="4286250" cy="6438900"/>
          </a:xfrm>
          <a:custGeom>
            <a:avLst/>
            <a:gdLst/>
            <a:ahLst/>
            <a:cxnLst/>
            <a:rect r="r" b="b" t="t" l="l"/>
            <a:pathLst>
              <a:path h="6438900" w="4286250">
                <a:moveTo>
                  <a:pt x="0" y="0"/>
                </a:moveTo>
                <a:lnTo>
                  <a:pt x="4286250" y="0"/>
                </a:lnTo>
                <a:lnTo>
                  <a:pt x="4286250" y="6438900"/>
                </a:lnTo>
                <a:lnTo>
                  <a:pt x="0" y="6438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1" r="0" b="-6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23825" y="4224899"/>
            <a:ext cx="5601386" cy="160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b="true" sz="3375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Decoding AI: Technologies, Applications, and Your Future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22656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822656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503" y="1758896"/>
            <a:ext cx="11556997" cy="6565897"/>
          </a:xfrm>
          <a:custGeom>
            <a:avLst/>
            <a:gdLst/>
            <a:ahLst/>
            <a:cxnLst/>
            <a:rect r="r" b="b" t="t" l="l"/>
            <a:pathLst>
              <a:path h="6565897" w="11556997">
                <a:moveTo>
                  <a:pt x="0" y="0"/>
                </a:moveTo>
                <a:lnTo>
                  <a:pt x="11556997" y="0"/>
                </a:lnTo>
                <a:lnTo>
                  <a:pt x="11556997" y="6565897"/>
                </a:lnTo>
                <a:lnTo>
                  <a:pt x="0" y="656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7575" y="3091424"/>
            <a:ext cx="9873253" cy="30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b="true" sz="3375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What is Artificial Intelligence? A Quick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3297" y="3603574"/>
            <a:ext cx="37148" cy="40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5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9275" y="6099124"/>
            <a:ext cx="2693889" cy="866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4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 systems aim to replicate human cognitive functions like learning and problem-solving.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74934" y="6099124"/>
            <a:ext cx="2761593" cy="866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4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From routine automation to complex decision-making, AI enhances operational efficiency.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7575" y="3717874"/>
            <a:ext cx="10097729" cy="295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ArtificialIntelligence (AI)isa rapidlyadvancing fieldof computer sciencededicated tocreatingintelligentmachinesthatcanperform tasks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7575" y="4003624"/>
            <a:ext cx="9809731" cy="59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that typically require human intelligence. This involves enabling machines to learn, reason, solve problems, perceive, and understand language.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20613" y="6089599"/>
            <a:ext cx="2933300" cy="59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4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 excels at processing vast datasets to uncover patterns and make predictions.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9275" y="5723982"/>
            <a:ext cx="2160632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Mimicking Cognition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74934" y="5723982"/>
            <a:ext cx="1822028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Automating Tasks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20613" y="5723982"/>
            <a:ext cx="2093519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Data-Driven Insights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70309"/>
            <a:ext cx="11430000" cy="8343643"/>
          </a:xfrm>
          <a:custGeom>
            <a:avLst/>
            <a:gdLst/>
            <a:ahLst/>
            <a:cxnLst/>
            <a:rect r="r" b="b" t="t" l="l"/>
            <a:pathLst>
              <a:path h="8343643" w="11430000">
                <a:moveTo>
                  <a:pt x="0" y="0"/>
                </a:moveTo>
                <a:lnTo>
                  <a:pt x="11430000" y="0"/>
                </a:lnTo>
                <a:lnTo>
                  <a:pt x="11430000" y="8343643"/>
                </a:lnTo>
                <a:lnTo>
                  <a:pt x="0" y="8343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" t="-3" r="-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70309"/>
            <a:ext cx="11430000" cy="8343643"/>
          </a:xfrm>
          <a:custGeom>
            <a:avLst/>
            <a:gdLst/>
            <a:ahLst/>
            <a:cxnLst/>
            <a:rect r="r" b="b" t="t" l="l"/>
            <a:pathLst>
              <a:path h="8343643" w="11430000">
                <a:moveTo>
                  <a:pt x="0" y="0"/>
                </a:moveTo>
                <a:lnTo>
                  <a:pt x="11430000" y="0"/>
                </a:lnTo>
                <a:lnTo>
                  <a:pt x="11430000" y="8343643"/>
                </a:lnTo>
                <a:lnTo>
                  <a:pt x="0" y="8343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870052"/>
            <a:ext cx="11430000" cy="8343900"/>
            <a:chOff x="0" y="0"/>
            <a:chExt cx="11430000" cy="8343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8343900"/>
            </a:xfrm>
            <a:custGeom>
              <a:avLst/>
              <a:gdLst/>
              <a:ahLst/>
              <a:cxnLst/>
              <a:rect r="r" b="b" t="t" l="l"/>
              <a:pathLst>
                <a:path h="8343900" w="11430000">
                  <a:moveTo>
                    <a:pt x="0" y="8343900"/>
                  </a:moveTo>
                  <a:lnTo>
                    <a:pt x="11430000" y="8343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143750" y="870309"/>
            <a:ext cx="4286250" cy="8343643"/>
          </a:xfrm>
          <a:custGeom>
            <a:avLst/>
            <a:gdLst/>
            <a:ahLst/>
            <a:cxnLst/>
            <a:rect r="r" b="b" t="t" l="l"/>
            <a:pathLst>
              <a:path h="8343643" w="4286250">
                <a:moveTo>
                  <a:pt x="0" y="0"/>
                </a:moveTo>
                <a:lnTo>
                  <a:pt x="4286250" y="0"/>
                </a:lnTo>
                <a:lnTo>
                  <a:pt x="4286250" y="8343643"/>
                </a:lnTo>
                <a:lnTo>
                  <a:pt x="0" y="8343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" t="-3" r="-6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5622" y="2654398"/>
            <a:ext cx="6013447" cy="1489072"/>
          </a:xfrm>
          <a:custGeom>
            <a:avLst/>
            <a:gdLst/>
            <a:ahLst/>
            <a:cxnLst/>
            <a:rect r="r" b="b" t="t" l="l"/>
            <a:pathLst>
              <a:path h="1489072" w="6013447">
                <a:moveTo>
                  <a:pt x="0" y="0"/>
                </a:moveTo>
                <a:lnTo>
                  <a:pt x="6013447" y="0"/>
                </a:lnTo>
                <a:lnTo>
                  <a:pt x="6013447" y="1489072"/>
                </a:lnTo>
                <a:lnTo>
                  <a:pt x="0" y="14890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5622" y="4197448"/>
            <a:ext cx="6013447" cy="1489072"/>
          </a:xfrm>
          <a:custGeom>
            <a:avLst/>
            <a:gdLst/>
            <a:ahLst/>
            <a:cxnLst/>
            <a:rect r="r" b="b" t="t" l="l"/>
            <a:pathLst>
              <a:path h="1489072" w="6013447">
                <a:moveTo>
                  <a:pt x="0" y="0"/>
                </a:moveTo>
                <a:lnTo>
                  <a:pt x="6013447" y="0"/>
                </a:lnTo>
                <a:lnTo>
                  <a:pt x="6013447" y="1489072"/>
                </a:lnTo>
                <a:lnTo>
                  <a:pt x="0" y="1489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5622" y="5740498"/>
            <a:ext cx="6013447" cy="1489072"/>
          </a:xfrm>
          <a:custGeom>
            <a:avLst/>
            <a:gdLst/>
            <a:ahLst/>
            <a:cxnLst/>
            <a:rect r="r" b="b" t="t" l="l"/>
            <a:pathLst>
              <a:path h="1489072" w="6013447">
                <a:moveTo>
                  <a:pt x="0" y="0"/>
                </a:moveTo>
                <a:lnTo>
                  <a:pt x="6013447" y="0"/>
                </a:lnTo>
                <a:lnTo>
                  <a:pt x="6013447" y="1489072"/>
                </a:lnTo>
                <a:lnTo>
                  <a:pt x="0" y="1489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5622" y="7283548"/>
            <a:ext cx="6013447" cy="1489072"/>
          </a:xfrm>
          <a:custGeom>
            <a:avLst/>
            <a:gdLst/>
            <a:ahLst/>
            <a:cxnLst/>
            <a:rect r="r" b="b" t="t" l="l"/>
            <a:pathLst>
              <a:path h="1489072" w="6013447">
                <a:moveTo>
                  <a:pt x="0" y="0"/>
                </a:moveTo>
                <a:lnTo>
                  <a:pt x="6013447" y="0"/>
                </a:lnTo>
                <a:lnTo>
                  <a:pt x="6013447" y="1489072"/>
                </a:lnTo>
                <a:lnTo>
                  <a:pt x="0" y="14890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7575" y="1358027"/>
            <a:ext cx="5764463" cy="1075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b="true" sz="3375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Key AI Technologies: The Pillars of Intelligent Systems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7696" y="2695184"/>
            <a:ext cx="49844" cy="47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5950" y="4333484"/>
            <a:ext cx="1491501" cy="38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4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Deep Learning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1133" y="4718152"/>
            <a:ext cx="37148" cy="362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8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5950" y="7419584"/>
            <a:ext cx="1712509" cy="38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4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Computer Vision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71685" y="7804252"/>
            <a:ext cx="37148" cy="362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8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5950" y="2790434"/>
            <a:ext cx="1853289" cy="38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4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Machine</a:t>
            </a:r>
            <a:r>
              <a:rPr lang="en-US" b="true" sz="1687">
                <a:solidFill>
                  <a:srgbClr val="000000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 </a:t>
            </a: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Learning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71289" y="3175102"/>
            <a:ext cx="37148" cy="362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8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5950" y="5876534"/>
            <a:ext cx="3580876" cy="38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4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Natural Language Processing (NLP)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70809" y="6261202"/>
            <a:ext cx="37148" cy="362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8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5950" y="3251302"/>
            <a:ext cx="4884887" cy="28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Enablessystemstolearn from data without explicit programming,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5950" y="3537052"/>
            <a:ext cx="4002100" cy="28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improving performance over time through experience.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5950" y="7870927"/>
            <a:ext cx="5247094" cy="295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4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Empowersmachines to"see" and interpret visual information from the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5950" y="8166202"/>
            <a:ext cx="4724095" cy="295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4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world, enabling tasks like object recognition and image analysis.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95950" y="4794352"/>
            <a:ext cx="5299300" cy="28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Asubset ofmachinelearning using neural networks with many layers to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95950" y="5080102"/>
            <a:ext cx="4295223" cy="28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analyze various factors, often inspired by the human brain.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95950" y="6337402"/>
            <a:ext cx="5528539" cy="28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Allowscomputerstounderstand, interpret,andgenerate human language,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95950" y="6623152"/>
            <a:ext cx="3650123" cy="28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bridging the gap between humans and machines.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3503" y="400144"/>
            <a:ext cx="11556997" cy="9280522"/>
            <a:chOff x="0" y="0"/>
            <a:chExt cx="11557000" cy="92805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0" y="63500"/>
              <a:ext cx="11430000" cy="9153525"/>
            </a:xfrm>
            <a:custGeom>
              <a:avLst/>
              <a:gdLst/>
              <a:ahLst/>
              <a:cxnLst/>
              <a:rect r="r" b="b" t="t" l="l"/>
              <a:pathLst>
                <a:path h="9153525" w="11430000">
                  <a:moveTo>
                    <a:pt x="0" y="0"/>
                  </a:moveTo>
                  <a:lnTo>
                    <a:pt x="0" y="9153525"/>
                  </a:lnTo>
                  <a:lnTo>
                    <a:pt x="11430000" y="91535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500" y="63500"/>
              <a:ext cx="11430000" cy="9153525"/>
            </a:xfrm>
            <a:custGeom>
              <a:avLst/>
              <a:gdLst/>
              <a:ahLst/>
              <a:cxnLst/>
              <a:rect r="r" b="b" t="t" l="l"/>
              <a:pathLst>
                <a:path h="9153525" w="11430000">
                  <a:moveTo>
                    <a:pt x="0" y="0"/>
                  </a:moveTo>
                  <a:lnTo>
                    <a:pt x="0" y="9153525"/>
                  </a:lnTo>
                  <a:lnTo>
                    <a:pt x="11430000" y="91535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5F5F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463648"/>
            <a:ext cx="11430000" cy="9153525"/>
          </a:xfrm>
          <a:custGeom>
            <a:avLst/>
            <a:gdLst/>
            <a:ahLst/>
            <a:cxnLst/>
            <a:rect r="r" b="b" t="t" l="l"/>
            <a:pathLst>
              <a:path h="9153525" w="11430000">
                <a:moveTo>
                  <a:pt x="0" y="0"/>
                </a:moveTo>
                <a:lnTo>
                  <a:pt x="11430000" y="0"/>
                </a:lnTo>
                <a:lnTo>
                  <a:pt x="11430000" y="9153525"/>
                </a:lnTo>
                <a:lnTo>
                  <a:pt x="0" y="9153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" t="0" r="-3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463648"/>
            <a:ext cx="11430000" cy="9153525"/>
          </a:xfrm>
          <a:custGeom>
            <a:avLst/>
            <a:gdLst/>
            <a:ahLst/>
            <a:cxnLst/>
            <a:rect r="r" b="b" t="t" l="l"/>
            <a:pathLst>
              <a:path h="9153525" w="11430000">
                <a:moveTo>
                  <a:pt x="0" y="0"/>
                </a:moveTo>
                <a:lnTo>
                  <a:pt x="11430000" y="0"/>
                </a:lnTo>
                <a:lnTo>
                  <a:pt x="11430000" y="9153525"/>
                </a:lnTo>
                <a:lnTo>
                  <a:pt x="0" y="9153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0" y="463646"/>
            <a:ext cx="11430000" cy="9153525"/>
            <a:chOff x="0" y="0"/>
            <a:chExt cx="11430000" cy="91535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430000" cy="9153525"/>
            </a:xfrm>
            <a:custGeom>
              <a:avLst/>
              <a:gdLst/>
              <a:ahLst/>
              <a:cxnLst/>
              <a:rect r="r" b="b" t="t" l="l"/>
              <a:pathLst>
                <a:path h="9153525" w="11430000">
                  <a:moveTo>
                    <a:pt x="0" y="0"/>
                  </a:moveTo>
                  <a:lnTo>
                    <a:pt x="0" y="9153525"/>
                  </a:lnTo>
                  <a:lnTo>
                    <a:pt x="11430000" y="91535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38175" y="2568673"/>
            <a:ext cx="4857750" cy="4857750"/>
            <a:chOff x="0" y="0"/>
            <a:chExt cx="64770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477000" cy="6477000"/>
            </a:xfrm>
            <a:custGeom>
              <a:avLst/>
              <a:gdLst/>
              <a:ahLst/>
              <a:cxnLst/>
              <a:rect r="r" b="b" t="t" l="l"/>
              <a:pathLst>
                <a:path h="6477000" w="6477000">
                  <a:moveTo>
                    <a:pt x="84836" y="0"/>
                  </a:moveTo>
                  <a:cubicBezTo>
                    <a:pt x="73660" y="0"/>
                    <a:pt x="62865" y="2159"/>
                    <a:pt x="52451" y="6477"/>
                  </a:cubicBezTo>
                  <a:cubicBezTo>
                    <a:pt x="42037" y="10795"/>
                    <a:pt x="32893" y="16891"/>
                    <a:pt x="24892" y="24892"/>
                  </a:cubicBezTo>
                  <a:cubicBezTo>
                    <a:pt x="16891" y="32893"/>
                    <a:pt x="10795" y="42037"/>
                    <a:pt x="6477" y="52451"/>
                  </a:cubicBezTo>
                  <a:cubicBezTo>
                    <a:pt x="2159" y="62865"/>
                    <a:pt x="0" y="73787"/>
                    <a:pt x="0" y="84963"/>
                  </a:cubicBezTo>
                  <a:lnTo>
                    <a:pt x="0" y="6392037"/>
                  </a:lnTo>
                  <a:cubicBezTo>
                    <a:pt x="0" y="6403340"/>
                    <a:pt x="2159" y="6414135"/>
                    <a:pt x="6477" y="6424549"/>
                  </a:cubicBezTo>
                  <a:cubicBezTo>
                    <a:pt x="10795" y="6434963"/>
                    <a:pt x="16891" y="6444107"/>
                    <a:pt x="24892" y="6452108"/>
                  </a:cubicBezTo>
                  <a:cubicBezTo>
                    <a:pt x="32893" y="6460109"/>
                    <a:pt x="42037" y="6466205"/>
                    <a:pt x="52451" y="6470523"/>
                  </a:cubicBezTo>
                  <a:cubicBezTo>
                    <a:pt x="62865" y="6474842"/>
                    <a:pt x="73660" y="6477000"/>
                    <a:pt x="84963" y="6477000"/>
                  </a:cubicBezTo>
                  <a:lnTo>
                    <a:pt x="6392037" y="6477000"/>
                  </a:lnTo>
                  <a:cubicBezTo>
                    <a:pt x="6403340" y="6477000"/>
                    <a:pt x="6414135" y="6474841"/>
                    <a:pt x="6424549" y="6470523"/>
                  </a:cubicBezTo>
                  <a:cubicBezTo>
                    <a:pt x="6434963" y="6466205"/>
                    <a:pt x="6444107" y="6460109"/>
                    <a:pt x="6452108" y="6452108"/>
                  </a:cubicBezTo>
                  <a:cubicBezTo>
                    <a:pt x="6460109" y="6444107"/>
                    <a:pt x="6466205" y="6434963"/>
                    <a:pt x="6470523" y="6424549"/>
                  </a:cubicBezTo>
                  <a:cubicBezTo>
                    <a:pt x="6474842" y="6414135"/>
                    <a:pt x="6477000" y="6403340"/>
                    <a:pt x="6477000" y="6392037"/>
                  </a:cubicBezTo>
                  <a:lnTo>
                    <a:pt x="6477000" y="84963"/>
                  </a:lnTo>
                  <a:cubicBezTo>
                    <a:pt x="6477000" y="73660"/>
                    <a:pt x="6474841" y="62865"/>
                    <a:pt x="6470523" y="52451"/>
                  </a:cubicBezTo>
                  <a:cubicBezTo>
                    <a:pt x="6466205" y="42037"/>
                    <a:pt x="6460109" y="32893"/>
                    <a:pt x="6452108" y="24892"/>
                  </a:cubicBezTo>
                  <a:cubicBezTo>
                    <a:pt x="6444107" y="16891"/>
                    <a:pt x="6434963" y="10795"/>
                    <a:pt x="6424549" y="6477"/>
                  </a:cubicBezTo>
                  <a:cubicBezTo>
                    <a:pt x="6414135" y="2159"/>
                    <a:pt x="6403340" y="0"/>
                    <a:pt x="6392164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943600" y="2568673"/>
            <a:ext cx="4857750" cy="4857750"/>
            <a:chOff x="0" y="0"/>
            <a:chExt cx="64770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477000" cy="6477000"/>
            </a:xfrm>
            <a:custGeom>
              <a:avLst/>
              <a:gdLst/>
              <a:ahLst/>
              <a:cxnLst/>
              <a:rect r="r" b="b" t="t" l="l"/>
              <a:pathLst>
                <a:path h="6477000" w="6477000">
                  <a:moveTo>
                    <a:pt x="84836" y="0"/>
                  </a:moveTo>
                  <a:cubicBezTo>
                    <a:pt x="73660" y="0"/>
                    <a:pt x="62865" y="2159"/>
                    <a:pt x="52451" y="6477"/>
                  </a:cubicBezTo>
                  <a:cubicBezTo>
                    <a:pt x="42037" y="10795"/>
                    <a:pt x="32893" y="16891"/>
                    <a:pt x="24892" y="24892"/>
                  </a:cubicBezTo>
                  <a:cubicBezTo>
                    <a:pt x="16891" y="32893"/>
                    <a:pt x="10795" y="42037"/>
                    <a:pt x="6477" y="52451"/>
                  </a:cubicBezTo>
                  <a:cubicBezTo>
                    <a:pt x="2159" y="62865"/>
                    <a:pt x="0" y="73787"/>
                    <a:pt x="0" y="84963"/>
                  </a:cubicBezTo>
                  <a:lnTo>
                    <a:pt x="0" y="6392037"/>
                  </a:lnTo>
                  <a:cubicBezTo>
                    <a:pt x="0" y="6403340"/>
                    <a:pt x="2159" y="6414135"/>
                    <a:pt x="6477" y="6424549"/>
                  </a:cubicBezTo>
                  <a:cubicBezTo>
                    <a:pt x="10795" y="6434963"/>
                    <a:pt x="16891" y="6444107"/>
                    <a:pt x="24892" y="6452108"/>
                  </a:cubicBezTo>
                  <a:cubicBezTo>
                    <a:pt x="32893" y="6460109"/>
                    <a:pt x="42037" y="6466205"/>
                    <a:pt x="52451" y="6470523"/>
                  </a:cubicBezTo>
                  <a:cubicBezTo>
                    <a:pt x="62865" y="6474842"/>
                    <a:pt x="73660" y="6477000"/>
                    <a:pt x="84963" y="6477000"/>
                  </a:cubicBezTo>
                  <a:lnTo>
                    <a:pt x="6392037" y="6477000"/>
                  </a:lnTo>
                  <a:cubicBezTo>
                    <a:pt x="6403340" y="6477000"/>
                    <a:pt x="6414135" y="6474841"/>
                    <a:pt x="6424549" y="6470523"/>
                  </a:cubicBezTo>
                  <a:cubicBezTo>
                    <a:pt x="6434963" y="6466205"/>
                    <a:pt x="6444107" y="6460109"/>
                    <a:pt x="6452108" y="6452108"/>
                  </a:cubicBezTo>
                  <a:cubicBezTo>
                    <a:pt x="6460109" y="6444107"/>
                    <a:pt x="6466205" y="6434963"/>
                    <a:pt x="6470523" y="6424549"/>
                  </a:cubicBezTo>
                  <a:cubicBezTo>
                    <a:pt x="6474842" y="6414135"/>
                    <a:pt x="6477000" y="6403340"/>
                    <a:pt x="6477000" y="6392037"/>
                  </a:cubicBezTo>
                  <a:lnTo>
                    <a:pt x="6477000" y="84963"/>
                  </a:lnTo>
                  <a:cubicBezTo>
                    <a:pt x="6477000" y="73660"/>
                    <a:pt x="6474841" y="62865"/>
                    <a:pt x="6470523" y="52451"/>
                  </a:cubicBezTo>
                  <a:cubicBezTo>
                    <a:pt x="6466205" y="42037"/>
                    <a:pt x="6460109" y="32893"/>
                    <a:pt x="6452108" y="24892"/>
                  </a:cubicBezTo>
                  <a:cubicBezTo>
                    <a:pt x="6444107" y="16891"/>
                    <a:pt x="6434963" y="10795"/>
                    <a:pt x="6424549" y="6477"/>
                  </a:cubicBezTo>
                  <a:cubicBezTo>
                    <a:pt x="6414135" y="2159"/>
                    <a:pt x="6403340" y="0"/>
                    <a:pt x="6392164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37575" y="1189748"/>
            <a:ext cx="5998359" cy="30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b="true" sz="3375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AI in Action: Global Use Cases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7002" y="1692373"/>
            <a:ext cx="37148" cy="40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5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7575" y="8016982"/>
            <a:ext cx="4977336" cy="885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4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AI-powered self-driving cars use computer vision and deep learning to navigate, perceive surroundings, and make real-time decisions, enhancing safety and efficiency.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7575" y="1835248"/>
            <a:ext cx="8145428" cy="26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7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AIistransformingindustriesworldwide,fromrevolutionizingtransportationtoaccelerating scientific discovery.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46724" y="8016982"/>
            <a:ext cx="4766481" cy="885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4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 accelerates the identification of new drug candidates, predicts molecular interactions, and optimizes experimental designs, significantly reducing time and cost in pharmaceutical research.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7575" y="7584680"/>
            <a:ext cx="2194741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Autonomous Vehicles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46724" y="7584680"/>
            <a:ext cx="1583969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Drug Discovery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518161"/>
            <a:ext cx="11430000" cy="7048243"/>
          </a:xfrm>
          <a:custGeom>
            <a:avLst/>
            <a:gdLst/>
            <a:ahLst/>
            <a:cxnLst/>
            <a:rect r="r" b="b" t="t" l="l"/>
            <a:pathLst>
              <a:path h="7048243" w="11430000">
                <a:moveTo>
                  <a:pt x="0" y="0"/>
                </a:moveTo>
                <a:lnTo>
                  <a:pt x="11430000" y="0"/>
                </a:lnTo>
                <a:lnTo>
                  <a:pt x="11430000" y="7048243"/>
                </a:lnTo>
                <a:lnTo>
                  <a:pt x="0" y="7048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" t="-3" r="-3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518161"/>
            <a:ext cx="11430000" cy="7048243"/>
          </a:xfrm>
          <a:custGeom>
            <a:avLst/>
            <a:gdLst/>
            <a:ahLst/>
            <a:cxnLst/>
            <a:rect r="r" b="b" t="t" l="l"/>
            <a:pathLst>
              <a:path h="7048243" w="11430000">
                <a:moveTo>
                  <a:pt x="0" y="0"/>
                </a:moveTo>
                <a:lnTo>
                  <a:pt x="11430000" y="0"/>
                </a:lnTo>
                <a:lnTo>
                  <a:pt x="11430000" y="7048243"/>
                </a:lnTo>
                <a:lnTo>
                  <a:pt x="0" y="7048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1517905"/>
            <a:ext cx="11430000" cy="7048500"/>
            <a:chOff x="0" y="0"/>
            <a:chExt cx="11430000" cy="704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7048500"/>
            </a:xfrm>
            <a:custGeom>
              <a:avLst/>
              <a:gdLst/>
              <a:ahLst/>
              <a:cxnLst/>
              <a:rect r="r" b="b" t="t" l="l"/>
              <a:pathLst>
                <a:path h="7048500" w="11430000">
                  <a:moveTo>
                    <a:pt x="0" y="7048500"/>
                  </a:moveTo>
                  <a:lnTo>
                    <a:pt x="11430000" y="70485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1518161"/>
            <a:ext cx="11430000" cy="2277113"/>
          </a:xfrm>
          <a:custGeom>
            <a:avLst/>
            <a:gdLst/>
            <a:ahLst/>
            <a:cxnLst/>
            <a:rect r="r" b="b" t="t" l="l"/>
            <a:pathLst>
              <a:path h="2277113" w="11430000">
                <a:moveTo>
                  <a:pt x="0" y="0"/>
                </a:moveTo>
                <a:lnTo>
                  <a:pt x="11430000" y="0"/>
                </a:lnTo>
                <a:lnTo>
                  <a:pt x="11430000" y="2277113"/>
                </a:lnTo>
                <a:lnTo>
                  <a:pt x="0" y="2277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16" r="0" b="-36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4672" y="5540626"/>
            <a:ext cx="3394072" cy="679447"/>
          </a:xfrm>
          <a:custGeom>
            <a:avLst/>
            <a:gdLst/>
            <a:ahLst/>
            <a:cxnLst/>
            <a:rect r="r" b="b" t="t" l="l"/>
            <a:pathLst>
              <a:path h="679447" w="3394072">
                <a:moveTo>
                  <a:pt x="0" y="0"/>
                </a:moveTo>
                <a:lnTo>
                  <a:pt x="3394072" y="0"/>
                </a:lnTo>
                <a:lnTo>
                  <a:pt x="3394072" y="679447"/>
                </a:lnTo>
                <a:lnTo>
                  <a:pt x="0" y="6794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22722" y="5540626"/>
            <a:ext cx="3384547" cy="679447"/>
          </a:xfrm>
          <a:custGeom>
            <a:avLst/>
            <a:gdLst/>
            <a:ahLst/>
            <a:cxnLst/>
            <a:rect r="r" b="b" t="t" l="l"/>
            <a:pathLst>
              <a:path h="679447" w="3384547">
                <a:moveTo>
                  <a:pt x="0" y="0"/>
                </a:moveTo>
                <a:lnTo>
                  <a:pt x="3384547" y="0"/>
                </a:lnTo>
                <a:lnTo>
                  <a:pt x="3384547" y="679447"/>
                </a:lnTo>
                <a:lnTo>
                  <a:pt x="0" y="6794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61247" y="5540626"/>
            <a:ext cx="3394072" cy="679447"/>
          </a:xfrm>
          <a:custGeom>
            <a:avLst/>
            <a:gdLst/>
            <a:ahLst/>
            <a:cxnLst/>
            <a:rect r="r" b="b" t="t" l="l"/>
            <a:pathLst>
              <a:path h="679447" w="3394072">
                <a:moveTo>
                  <a:pt x="0" y="0"/>
                </a:moveTo>
                <a:lnTo>
                  <a:pt x="3394072" y="0"/>
                </a:lnTo>
                <a:lnTo>
                  <a:pt x="3394072" y="679447"/>
                </a:lnTo>
                <a:lnTo>
                  <a:pt x="0" y="6794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37575" y="4520479"/>
            <a:ext cx="9157554" cy="81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b="true" sz="3375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AI's Impact in India: Transforming Industries</a:t>
            </a:r>
          </a:p>
          <a:p>
            <a:pPr algn="l">
              <a:lnSpc>
                <a:spcPts val="3585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India is leveraging AI to address unique challenges and unlock new opportunities across key sectors.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9750" y="6661404"/>
            <a:ext cx="2981258" cy="116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 tools help farmers predict crop yields, monitor soil health, and optimize irrigation, leading to improved productivity and reduced waste.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65409" y="6661404"/>
            <a:ext cx="2820191" cy="116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 assists in early disease detection, personalized treatment plans, and efficient management of patient data, improving access and quality of care.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11088" y="6661404"/>
            <a:ext cx="2882732" cy="116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 contributes to intelligent traffic management, waste optimization, and public safety systems, making urban living more sustainable.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9750" y="6295787"/>
            <a:ext cx="2648550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Agriculture Enhancement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65409" y="6295787"/>
            <a:ext cx="2289391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Healthcare Innovation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11088" y="6295787"/>
            <a:ext cx="2481758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62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Smart City Development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81" y="1232001"/>
            <a:ext cx="11435563" cy="7620000"/>
          </a:xfrm>
          <a:custGeom>
            <a:avLst/>
            <a:gdLst/>
            <a:ahLst/>
            <a:cxnLst/>
            <a:rect r="r" b="b" t="t" l="l"/>
            <a:pathLst>
              <a:path h="7620000" w="11435563">
                <a:moveTo>
                  <a:pt x="0" y="0"/>
                </a:moveTo>
                <a:lnTo>
                  <a:pt x="11435562" y="0"/>
                </a:lnTo>
                <a:lnTo>
                  <a:pt x="11435562" y="7620000"/>
                </a:lnTo>
                <a:lnTo>
                  <a:pt x="0" y="762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232001"/>
            <a:ext cx="11430000" cy="7620000"/>
          </a:xfrm>
          <a:custGeom>
            <a:avLst/>
            <a:gdLst/>
            <a:ahLst/>
            <a:cxnLst/>
            <a:rect r="r" b="b" t="t" l="l"/>
            <a:pathLst>
              <a:path h="7620000" w="11430000">
                <a:moveTo>
                  <a:pt x="0" y="0"/>
                </a:moveTo>
                <a:lnTo>
                  <a:pt x="11430000" y="0"/>
                </a:lnTo>
                <a:lnTo>
                  <a:pt x="11430000" y="7620000"/>
                </a:lnTo>
                <a:lnTo>
                  <a:pt x="0" y="762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1232002"/>
            <a:ext cx="11430000" cy="7620000"/>
            <a:chOff x="0" y="0"/>
            <a:chExt cx="11430000" cy="762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11430000">
                  <a:moveTo>
                    <a:pt x="0" y="7620000"/>
                  </a:moveTo>
                  <a:lnTo>
                    <a:pt x="11430000" y="76200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010400" y="3870427"/>
            <a:ext cx="3790950" cy="3800475"/>
            <a:chOff x="0" y="0"/>
            <a:chExt cx="5054600" cy="50673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54600" cy="5067300"/>
            </a:xfrm>
            <a:custGeom>
              <a:avLst/>
              <a:gdLst/>
              <a:ahLst/>
              <a:cxnLst/>
              <a:rect r="r" b="b" t="t" l="l"/>
              <a:pathLst>
                <a:path h="5067300" w="5054600">
                  <a:moveTo>
                    <a:pt x="84963" y="0"/>
                  </a:moveTo>
                  <a:cubicBezTo>
                    <a:pt x="73787" y="0"/>
                    <a:pt x="62865" y="2159"/>
                    <a:pt x="52451" y="6477"/>
                  </a:cubicBezTo>
                  <a:cubicBezTo>
                    <a:pt x="42037" y="10795"/>
                    <a:pt x="32893" y="16891"/>
                    <a:pt x="24892" y="24892"/>
                  </a:cubicBezTo>
                  <a:cubicBezTo>
                    <a:pt x="16891" y="32893"/>
                    <a:pt x="10795" y="42037"/>
                    <a:pt x="6477" y="52451"/>
                  </a:cubicBezTo>
                  <a:cubicBezTo>
                    <a:pt x="2159" y="62865"/>
                    <a:pt x="0" y="73787"/>
                    <a:pt x="0" y="84963"/>
                  </a:cubicBezTo>
                  <a:lnTo>
                    <a:pt x="0" y="4982337"/>
                  </a:lnTo>
                  <a:cubicBezTo>
                    <a:pt x="0" y="4993640"/>
                    <a:pt x="2159" y="5004435"/>
                    <a:pt x="6477" y="5014849"/>
                  </a:cubicBezTo>
                  <a:cubicBezTo>
                    <a:pt x="10795" y="5025263"/>
                    <a:pt x="16891" y="5034407"/>
                    <a:pt x="24892" y="5042408"/>
                  </a:cubicBezTo>
                  <a:cubicBezTo>
                    <a:pt x="32893" y="5050409"/>
                    <a:pt x="42037" y="5056505"/>
                    <a:pt x="52451" y="5060823"/>
                  </a:cubicBezTo>
                  <a:cubicBezTo>
                    <a:pt x="62865" y="5065142"/>
                    <a:pt x="73660" y="5067300"/>
                    <a:pt x="84963" y="5067300"/>
                  </a:cubicBezTo>
                  <a:lnTo>
                    <a:pt x="4969637" y="5067300"/>
                  </a:lnTo>
                  <a:cubicBezTo>
                    <a:pt x="4980940" y="5067300"/>
                    <a:pt x="4991735" y="5065141"/>
                    <a:pt x="5002149" y="5060823"/>
                  </a:cubicBezTo>
                  <a:cubicBezTo>
                    <a:pt x="5012563" y="5056505"/>
                    <a:pt x="5021707" y="5050409"/>
                    <a:pt x="5029708" y="5042408"/>
                  </a:cubicBezTo>
                  <a:cubicBezTo>
                    <a:pt x="5037709" y="5034407"/>
                    <a:pt x="5043805" y="5025263"/>
                    <a:pt x="5048123" y="5014849"/>
                  </a:cubicBezTo>
                  <a:cubicBezTo>
                    <a:pt x="5052442" y="5004435"/>
                    <a:pt x="5054600" y="4993640"/>
                    <a:pt x="5054600" y="4982337"/>
                  </a:cubicBezTo>
                  <a:lnTo>
                    <a:pt x="5054600" y="84963"/>
                  </a:lnTo>
                  <a:cubicBezTo>
                    <a:pt x="5054600" y="73660"/>
                    <a:pt x="5052441" y="62865"/>
                    <a:pt x="5048123" y="52451"/>
                  </a:cubicBezTo>
                  <a:cubicBezTo>
                    <a:pt x="5043805" y="42037"/>
                    <a:pt x="5037709" y="32893"/>
                    <a:pt x="5029708" y="24892"/>
                  </a:cubicBezTo>
                  <a:cubicBezTo>
                    <a:pt x="5021707" y="16891"/>
                    <a:pt x="5012563" y="10795"/>
                    <a:pt x="5002149" y="6477"/>
                  </a:cubicBezTo>
                  <a:cubicBezTo>
                    <a:pt x="4991735" y="2159"/>
                    <a:pt x="4980813" y="0"/>
                    <a:pt x="4969637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37575" y="1719977"/>
            <a:ext cx="9906562" cy="1671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b="true" sz="3375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Real-World Case Study 1: Google's DeepMind and AlphaGo</a:t>
            </a:r>
          </a:p>
          <a:p>
            <a:pPr algn="l">
              <a:lnSpc>
                <a:spcPts val="3585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7575" y="4251427"/>
            <a:ext cx="6054395" cy="3876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4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AlphaGo, an AI program developed by Google DeepMind, became the first computer program to defeat a professional human Go player in 2016. Go is an ancient strategy game known for its immense complexity.</a:t>
            </a:r>
          </a:p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Reinforcement Learning</a:t>
            </a:r>
          </a:p>
          <a:p>
            <a:pPr algn="l">
              <a:lnSpc>
                <a:spcPts val="2274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This groundbreaking achievement was possible due to AlphaGo's advanced use of reinforcement learning and deep neural networks, enabling it to learn from vast amounts of game data and self-play.</a:t>
            </a:r>
          </a:p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Impact</a:t>
            </a:r>
          </a:p>
          <a:p>
            <a:pPr algn="l">
              <a:lnSpc>
                <a:spcPts val="2274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AlphaGo's success demonstrated AI's potential for sophisticated problem-solving beyond human intuition, paving the way for applications in diverse fields like scientific research and complex system optimization.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7575" y="3137002"/>
            <a:ext cx="9134970" cy="26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7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DeepMind's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AlphaGo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project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showcased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AI's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ability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to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master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complex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strategic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games,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achieving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superhuman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performance.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7575" y="3809609"/>
            <a:ext cx="1356408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Mastering Go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914494"/>
            <a:ext cx="11430000" cy="8248650"/>
            <a:chOff x="0" y="0"/>
            <a:chExt cx="11430000" cy="82486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30000" cy="8248650"/>
            </a:xfrm>
            <a:custGeom>
              <a:avLst/>
              <a:gdLst/>
              <a:ahLst/>
              <a:cxnLst/>
              <a:rect r="r" b="b" t="t" l="l"/>
              <a:pathLst>
                <a:path h="8248650" w="11430000">
                  <a:moveTo>
                    <a:pt x="0" y="8248650"/>
                  </a:moveTo>
                  <a:lnTo>
                    <a:pt x="11430000" y="824865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914751"/>
            <a:ext cx="11430000" cy="8248393"/>
          </a:xfrm>
          <a:custGeom>
            <a:avLst/>
            <a:gdLst/>
            <a:ahLst/>
            <a:cxnLst/>
            <a:rect r="r" b="b" t="t" l="l"/>
            <a:pathLst>
              <a:path h="8248393" w="11430000">
                <a:moveTo>
                  <a:pt x="0" y="0"/>
                </a:moveTo>
                <a:lnTo>
                  <a:pt x="11430000" y="0"/>
                </a:lnTo>
                <a:lnTo>
                  <a:pt x="11430000" y="8248393"/>
                </a:lnTo>
                <a:lnTo>
                  <a:pt x="0" y="8248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" t="-3" r="-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914494"/>
            <a:ext cx="11430000" cy="8248650"/>
          </a:xfrm>
          <a:custGeom>
            <a:avLst/>
            <a:gdLst/>
            <a:ahLst/>
            <a:cxnLst/>
            <a:rect r="r" b="b" t="t" l="l"/>
            <a:pathLst>
              <a:path h="8248650" w="11430000">
                <a:moveTo>
                  <a:pt x="0" y="0"/>
                </a:moveTo>
                <a:lnTo>
                  <a:pt x="11430000" y="0"/>
                </a:lnTo>
                <a:lnTo>
                  <a:pt x="11430000" y="8248650"/>
                </a:lnTo>
                <a:lnTo>
                  <a:pt x="0" y="8248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914751"/>
            <a:ext cx="11430000" cy="8248393"/>
            <a:chOff x="0" y="0"/>
            <a:chExt cx="11430000" cy="82483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30000" cy="8248396"/>
            </a:xfrm>
            <a:custGeom>
              <a:avLst/>
              <a:gdLst/>
              <a:ahLst/>
              <a:cxnLst/>
              <a:rect r="r" b="b" t="t" l="l"/>
              <a:pathLst>
                <a:path h="8248396" w="11430000">
                  <a:moveTo>
                    <a:pt x="0" y="0"/>
                  </a:moveTo>
                  <a:lnTo>
                    <a:pt x="0" y="8248396"/>
                  </a:lnTo>
                  <a:lnTo>
                    <a:pt x="11430000" y="824839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38175" y="3552919"/>
            <a:ext cx="3790950" cy="3790950"/>
            <a:chOff x="0" y="0"/>
            <a:chExt cx="5054600" cy="5054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54600" cy="5054600"/>
            </a:xfrm>
            <a:custGeom>
              <a:avLst/>
              <a:gdLst/>
              <a:ahLst/>
              <a:cxnLst/>
              <a:rect r="r" b="b" t="t" l="l"/>
              <a:pathLst>
                <a:path h="5054600" w="5054600">
                  <a:moveTo>
                    <a:pt x="84836" y="0"/>
                  </a:moveTo>
                  <a:cubicBezTo>
                    <a:pt x="73660" y="0"/>
                    <a:pt x="62865" y="2159"/>
                    <a:pt x="52451" y="6477"/>
                  </a:cubicBezTo>
                  <a:cubicBezTo>
                    <a:pt x="42037" y="10795"/>
                    <a:pt x="32893" y="16891"/>
                    <a:pt x="24892" y="24892"/>
                  </a:cubicBezTo>
                  <a:cubicBezTo>
                    <a:pt x="16891" y="32893"/>
                    <a:pt x="10795" y="42037"/>
                    <a:pt x="6477" y="52451"/>
                  </a:cubicBezTo>
                  <a:cubicBezTo>
                    <a:pt x="2159" y="62865"/>
                    <a:pt x="0" y="73787"/>
                    <a:pt x="0" y="84963"/>
                  </a:cubicBezTo>
                  <a:lnTo>
                    <a:pt x="0" y="4969637"/>
                  </a:lnTo>
                  <a:cubicBezTo>
                    <a:pt x="0" y="4980940"/>
                    <a:pt x="2159" y="4991735"/>
                    <a:pt x="6477" y="5002149"/>
                  </a:cubicBezTo>
                  <a:cubicBezTo>
                    <a:pt x="10795" y="5012563"/>
                    <a:pt x="16891" y="5021707"/>
                    <a:pt x="24892" y="5029708"/>
                  </a:cubicBezTo>
                  <a:cubicBezTo>
                    <a:pt x="32893" y="5037709"/>
                    <a:pt x="42037" y="5043805"/>
                    <a:pt x="52451" y="5048123"/>
                  </a:cubicBezTo>
                  <a:cubicBezTo>
                    <a:pt x="62865" y="5052442"/>
                    <a:pt x="73660" y="5054600"/>
                    <a:pt x="84963" y="5054600"/>
                  </a:cubicBezTo>
                  <a:lnTo>
                    <a:pt x="4969637" y="5054600"/>
                  </a:lnTo>
                  <a:cubicBezTo>
                    <a:pt x="4980940" y="5054600"/>
                    <a:pt x="4991735" y="5052441"/>
                    <a:pt x="5002149" y="5048123"/>
                  </a:cubicBezTo>
                  <a:cubicBezTo>
                    <a:pt x="5012563" y="5043805"/>
                    <a:pt x="5021707" y="5037709"/>
                    <a:pt x="5029708" y="5029708"/>
                  </a:cubicBezTo>
                  <a:cubicBezTo>
                    <a:pt x="5037709" y="5021707"/>
                    <a:pt x="5043805" y="5012563"/>
                    <a:pt x="5048123" y="5002149"/>
                  </a:cubicBezTo>
                  <a:cubicBezTo>
                    <a:pt x="5052442" y="4991735"/>
                    <a:pt x="5054600" y="4980940"/>
                    <a:pt x="5054600" y="4969637"/>
                  </a:cubicBezTo>
                  <a:lnTo>
                    <a:pt x="5054600" y="84963"/>
                  </a:lnTo>
                  <a:cubicBezTo>
                    <a:pt x="5054600" y="73660"/>
                    <a:pt x="5052441" y="62865"/>
                    <a:pt x="5048123" y="52451"/>
                  </a:cubicBezTo>
                  <a:cubicBezTo>
                    <a:pt x="5043805" y="42037"/>
                    <a:pt x="5037709" y="32893"/>
                    <a:pt x="5029708" y="24892"/>
                  </a:cubicBezTo>
                  <a:cubicBezTo>
                    <a:pt x="5021707" y="16891"/>
                    <a:pt x="5012563" y="10795"/>
                    <a:pt x="5002149" y="6477"/>
                  </a:cubicBezTo>
                  <a:cubicBezTo>
                    <a:pt x="4991735" y="2159"/>
                    <a:pt x="4980940" y="0"/>
                    <a:pt x="4969764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37575" y="1402469"/>
            <a:ext cx="8762876" cy="1075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b="true" sz="3375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Real-World Case Study 2: NITI Aayog's AI in Agriculture Initiatives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4079" y="2676619"/>
            <a:ext cx="37148" cy="40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5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7575" y="2819494"/>
            <a:ext cx="9274378" cy="26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7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NITI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Aayog,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India's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policy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think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tank,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is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championing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adoption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to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revolutionize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agricultural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sector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and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empower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farmers.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86773" y="6658069"/>
            <a:ext cx="6061967" cy="1790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 algorithms predict market prices for agricultural produce, enabling farmers to sell their crops at optimal times and secure better returns.</a:t>
            </a:r>
          </a:p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Enhancing Farmer Livelihoods</a:t>
            </a:r>
          </a:p>
          <a:p>
            <a:pPr algn="l">
              <a:lnSpc>
                <a:spcPts val="2324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These initiatives aim to boost agricultural productivity, reduce waste, and improve the economic well-being of millions of Indian farmers.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86773" y="3924394"/>
            <a:ext cx="6022810" cy="2575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 models analyze satellite imagery, weather data, and soil conditions to provide accurate forecasts of crop yields, helping farmers make informed decisions and manage risks.</a:t>
            </a:r>
          </a:p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Pest and Disease Detection</a:t>
            </a:r>
          </a:p>
          <a:p>
            <a:pPr algn="l">
              <a:lnSpc>
                <a:spcPts val="2324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Using computer vision, AI systems can identify crop diseases and pest infestations early, allowing for timely intervention and minimizing crop loss.</a:t>
            </a:r>
          </a:p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Market Price Forecasting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86773" y="3492101"/>
            <a:ext cx="2164128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Crop Yield Prediction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22656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822656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1822400"/>
            <a:ext cx="11430000" cy="6438900"/>
            <a:chOff x="0" y="0"/>
            <a:chExt cx="11430000" cy="6438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6438900"/>
            </a:xfrm>
            <a:custGeom>
              <a:avLst/>
              <a:gdLst/>
              <a:ahLst/>
              <a:cxnLst/>
              <a:rect r="r" b="b" t="t" l="l"/>
              <a:pathLst>
                <a:path h="6438900" w="114300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37575" y="3329549"/>
            <a:ext cx="9082421" cy="1094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6"/>
              </a:lnSpc>
            </a:pPr>
            <a:r>
              <a:rPr lang="en-US" b="true" sz="3375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Career Opportunities in AI: Roles, Skills, and Growth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514" y="4622749"/>
            <a:ext cx="37148" cy="40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5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7575" y="5794324"/>
            <a:ext cx="1924841" cy="876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Analyzes large datasets to extract insights and build predictive models.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33137" y="5794324"/>
            <a:ext cx="2280066" cy="876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00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Designs, builds, and maintains machine learning systems and algorithms.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28852" y="5803849"/>
            <a:ext cx="2088794" cy="571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Pioneers new AI algorithms, theories, and applications.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7575" y="4765624"/>
            <a:ext cx="7825550" cy="26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7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demand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for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professionals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is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soaring,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opening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up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exciting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career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paths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across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various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specializations.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24415" y="5794324"/>
            <a:ext cx="2303440" cy="876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Develops and programs robots for automation and intelligent tasks.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7575" y="5428707"/>
            <a:ext cx="1385040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Data Scientist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33137" y="5428707"/>
            <a:ext cx="1306354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ML Engineer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28852" y="5428707"/>
            <a:ext cx="1425045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AI Researcher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24415" y="5428707"/>
            <a:ext cx="1861156" cy="29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272525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Robotics Engineer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94"/>
            <a:ext cx="11430000" cy="10077450"/>
            <a:chOff x="0" y="0"/>
            <a:chExt cx="11430000" cy="100774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30000" cy="10077450"/>
            </a:xfrm>
            <a:custGeom>
              <a:avLst/>
              <a:gdLst/>
              <a:ahLst/>
              <a:cxnLst/>
              <a:rect r="r" b="b" t="t" l="l"/>
              <a:pathLst>
                <a:path h="10077450" w="11430000">
                  <a:moveTo>
                    <a:pt x="0" y="10077450"/>
                  </a:moveTo>
                  <a:lnTo>
                    <a:pt x="11430000" y="1007745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351"/>
            <a:ext cx="11430000" cy="10077193"/>
          </a:xfrm>
          <a:custGeom>
            <a:avLst/>
            <a:gdLst/>
            <a:ahLst/>
            <a:cxnLst/>
            <a:rect r="r" b="b" t="t" l="l"/>
            <a:pathLst>
              <a:path h="10077193" w="11430000">
                <a:moveTo>
                  <a:pt x="0" y="0"/>
                </a:moveTo>
                <a:lnTo>
                  <a:pt x="11430000" y="0"/>
                </a:lnTo>
                <a:lnTo>
                  <a:pt x="11430000" y="10077193"/>
                </a:lnTo>
                <a:lnTo>
                  <a:pt x="0" y="10077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" t="-2" r="-3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94"/>
            <a:ext cx="11430000" cy="10077450"/>
          </a:xfrm>
          <a:custGeom>
            <a:avLst/>
            <a:gdLst/>
            <a:ahLst/>
            <a:cxnLst/>
            <a:rect r="r" b="b" t="t" l="l"/>
            <a:pathLst>
              <a:path h="10077450" w="11430000">
                <a:moveTo>
                  <a:pt x="0" y="0"/>
                </a:moveTo>
                <a:lnTo>
                  <a:pt x="11430000" y="0"/>
                </a:lnTo>
                <a:lnTo>
                  <a:pt x="11430000" y="10077450"/>
                </a:lnTo>
                <a:lnTo>
                  <a:pt x="0" y="10077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3503" y="-63152"/>
            <a:ext cx="11556997" cy="10204199"/>
          </a:xfrm>
          <a:custGeom>
            <a:avLst/>
            <a:gdLst/>
            <a:ahLst/>
            <a:cxnLst/>
            <a:rect r="r" b="b" t="t" l="l"/>
            <a:pathLst>
              <a:path h="10204199" w="11556997">
                <a:moveTo>
                  <a:pt x="0" y="0"/>
                </a:moveTo>
                <a:lnTo>
                  <a:pt x="11556997" y="0"/>
                </a:lnTo>
                <a:lnTo>
                  <a:pt x="11556997" y="10204199"/>
                </a:lnTo>
                <a:lnTo>
                  <a:pt x="0" y="10204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7575" y="488069"/>
            <a:ext cx="9953320" cy="1075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b="true" sz="3375">
                <a:solidFill>
                  <a:srgbClr val="D73AD7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The Future of AI: Trends, Challenges, and Ethical Considerations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7663" y="1762219"/>
            <a:ext cx="37148" cy="40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5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7575" y="1905094"/>
            <a:ext cx="8737092" cy="26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7"/>
              </a:lnSpc>
            </a:pP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AI's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future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holds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immense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promise,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but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also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significant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challenges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that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require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careful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navigation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and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ethical</a:t>
            </a:r>
            <a:r>
              <a:rPr lang="en-US" sz="1434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43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reflection.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17876" y="7576783"/>
            <a:ext cx="1249528" cy="30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0"/>
              </a:lnSpc>
            </a:pPr>
            <a:r>
              <a:rPr lang="en-US" b="true" sz="1692">
                <a:solidFill>
                  <a:srgbClr val="000000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Trends in AI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45548" y="3578322"/>
            <a:ext cx="1774107" cy="30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0"/>
              </a:lnSpc>
            </a:pPr>
            <a:r>
              <a:rPr lang="en-US" b="true" sz="1692">
                <a:solidFill>
                  <a:srgbClr val="000000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Generative / Edge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03050" y="5248083"/>
            <a:ext cx="1492634" cy="44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8"/>
              </a:lnSpc>
            </a:pPr>
            <a:r>
              <a:rPr lang="en-US" b="true" sz="1692">
                <a:solidFill>
                  <a:srgbClr val="000000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Explainable AI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02314" y="5248083"/>
            <a:ext cx="1414386" cy="44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8"/>
              </a:lnSpc>
            </a:pPr>
            <a:r>
              <a:rPr lang="en-US" b="true" sz="1692">
                <a:solidFill>
                  <a:srgbClr val="000000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Energy &amp; Bias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93506" y="5743135"/>
            <a:ext cx="1109901" cy="44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8"/>
              </a:lnSpc>
            </a:pPr>
            <a:r>
              <a:rPr lang="en-US" b="true" sz="1692">
                <a:solidFill>
                  <a:srgbClr val="000000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Fairness &amp;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41827" y="6295442"/>
            <a:ext cx="965673" cy="428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"/>
              </a:lnSpc>
            </a:pPr>
            <a:r>
              <a:rPr lang="en-US" b="true" sz="1692">
                <a:solidFill>
                  <a:srgbClr val="000000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Accounta</a:t>
            </a:r>
          </a:p>
          <a:p>
            <a:pPr algn="ctr">
              <a:lnSpc>
                <a:spcPts val="3352"/>
              </a:lnSpc>
            </a:pPr>
            <a:r>
              <a:rPr lang="en-US" b="true" sz="1692">
                <a:solidFill>
                  <a:srgbClr val="000000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bility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11435" y="7129242"/>
            <a:ext cx="823627" cy="1027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2"/>
              </a:lnSpc>
            </a:pPr>
            <a:r>
              <a:rPr lang="en-US" b="true" sz="1692">
                <a:solidFill>
                  <a:srgbClr val="000000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Ethical </a:t>
            </a:r>
          </a:p>
          <a:p>
            <a:pPr algn="l">
              <a:lnSpc>
                <a:spcPts val="846"/>
              </a:lnSpc>
            </a:pPr>
            <a:r>
              <a:rPr lang="en-US" b="true" sz="1692">
                <a:solidFill>
                  <a:srgbClr val="000000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Conside</a:t>
            </a:r>
          </a:p>
          <a:p>
            <a:pPr algn="l">
              <a:lnSpc>
                <a:spcPts val="3472"/>
              </a:lnSpc>
            </a:pPr>
            <a:r>
              <a:rPr lang="en-US" b="true" sz="1692">
                <a:solidFill>
                  <a:srgbClr val="000000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rations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92604" y="7719658"/>
            <a:ext cx="1647177" cy="16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6"/>
              </a:lnSpc>
            </a:pPr>
            <a:r>
              <a:rPr lang="en-US" b="true" sz="1692">
                <a:solidFill>
                  <a:srgbClr val="000000"/>
                </a:solidFill>
                <a:latin typeface="Source Han Serif JP Semi-Bold"/>
                <a:ea typeface="Source Han Serif JP Semi-Bold"/>
                <a:cs typeface="Source Han Serif JP Semi-Bold"/>
                <a:sym typeface="Source Han Serif JP Semi-Bold"/>
              </a:rPr>
              <a:t>Challenges of AI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DAG5JSbX76c</dc:identifier>
  <dcterms:modified xsi:type="dcterms:W3CDTF">2011-08-01T06:04:30Z</dcterms:modified>
  <cp:revision>1</cp:revision>
  <dc:title>Decoding-AI-Technologies-Applications-and-Your-Future (1).pdf</dc:title>
</cp:coreProperties>
</file>